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jpeg"/><Relationship Id="rId4" Type="http://schemas.openxmlformats.org/officeDocument/2006/relationships/image" Target="../media/image6.emf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0.jpe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30.png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42.wmf"/><Relationship Id="rId3" Type="http://schemas.openxmlformats.org/officeDocument/2006/relationships/image" Target="../media/image30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1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30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232" y="529239"/>
            <a:ext cx="7772400" cy="673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第三章 空间力系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2232" y="1202724"/>
            <a:ext cx="6858000" cy="1655762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空间汇交力系（了解）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空间力对点之矩，力对轴之矩（重点掌握）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699" y="2631991"/>
            <a:ext cx="3315163" cy="1562318"/>
          </a:xfrm>
          <a:prstGeom prst="rect">
            <a:avLst/>
          </a:prstGeom>
        </p:spPr>
      </p:pic>
      <p:sp>
        <p:nvSpPr>
          <p:cNvPr id="5" name="副标题 2"/>
          <p:cNvSpPr txBox="1"/>
          <p:nvPr/>
        </p:nvSpPr>
        <p:spPr>
          <a:xfrm>
            <a:off x="3062699" y="4287753"/>
            <a:ext cx="6858000" cy="600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/>
              <a:t>力对轴之矩和力对点之矩的关系</a:t>
            </a:r>
          </a:p>
        </p:txBody>
      </p:sp>
      <p:sp>
        <p:nvSpPr>
          <p:cNvPr id="6" name="副标题 2"/>
          <p:cNvSpPr txBox="1"/>
          <p:nvPr/>
        </p:nvSpPr>
        <p:spPr>
          <a:xfrm>
            <a:off x="665205" y="4927053"/>
            <a:ext cx="83387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空间力偶系（了解）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空间力系的简化结果（掌握），特别是空间力螺旋的概念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/>
          <p:nvPr/>
        </p:nvSpPr>
        <p:spPr>
          <a:xfrm>
            <a:off x="44450" y="187325"/>
            <a:ext cx="8610600" cy="8223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7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 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牵连运动为定轴转动时点的加速度合成定理</a:t>
            </a:r>
          </a:p>
        </p:txBody>
      </p:sp>
      <p:cxnSp>
        <p:nvCxnSpPr>
          <p:cNvPr id="3" name="Straight Connector 6"/>
          <p:cNvCxnSpPr/>
          <p:nvPr/>
        </p:nvCxnSpPr>
        <p:spPr>
          <a:xfrm>
            <a:off x="0" y="973138"/>
            <a:ext cx="9144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4"/>
          <p:cNvGrpSpPr/>
          <p:nvPr/>
        </p:nvGrpSpPr>
        <p:grpSpPr bwMode="auto">
          <a:xfrm>
            <a:off x="381000" y="1135063"/>
            <a:ext cx="3352800" cy="1836737"/>
            <a:chOff x="768" y="2496"/>
            <a:chExt cx="2112" cy="1157"/>
          </a:xfrm>
        </p:grpSpPr>
        <p:graphicFrame>
          <p:nvGraphicFramePr>
            <p:cNvPr id="31755" name="Object 8"/>
            <p:cNvGraphicFramePr>
              <a:graphicFrameLocks noChangeAspect="1"/>
            </p:cNvGraphicFramePr>
            <p:nvPr/>
          </p:nvGraphicFramePr>
          <p:xfrm>
            <a:off x="768" y="2496"/>
            <a:ext cx="2112" cy="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r:id="rId3" imgW="1028700" imgH="546100" progId="Equation.DSMT4">
                    <p:embed/>
                  </p:oleObj>
                </mc:Choice>
                <mc:Fallback>
                  <p:oleObj r:id="rId3" imgW="1028700" imgH="546100" progId="Equation.DSMT4">
                    <p:embed/>
                    <p:pic>
                      <p:nvPicPr>
                        <p:cNvPr id="0" name="图片 10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96"/>
                          <a:ext cx="2112" cy="1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6" name="Text Box 9"/>
            <p:cNvSpPr txBox="1">
              <a:spLocks noChangeArrowheads="1"/>
            </p:cNvSpPr>
            <p:nvPr/>
          </p:nvSpPr>
          <p:spPr bwMode="auto">
            <a:xfrm>
              <a:off x="1536" y="3273"/>
              <a:ext cx="12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 i="1">
                  <a:latin typeface="Times New Roman" panose="02020603050405020304" pitchFamily="18" charset="0"/>
                </a:rPr>
                <a:t>√       √      √</a:t>
              </a:r>
            </a:p>
          </p:txBody>
        </p:sp>
      </p:grpSp>
      <p:graphicFrame>
        <p:nvGraphicFramePr>
          <p:cNvPr id="13" name="Object 0"/>
          <p:cNvGraphicFramePr>
            <a:graphicFrameLocks noChangeAspect="1"/>
          </p:cNvGraphicFramePr>
          <p:nvPr/>
        </p:nvGraphicFramePr>
        <p:xfrm>
          <a:off x="1042988" y="3097213"/>
          <a:ext cx="3276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5" imgW="1282700" imgH="63500" progId="Equation.DSMT4">
                  <p:embed/>
                </p:oleObj>
              </mc:Choice>
              <mc:Fallback>
                <p:oleObj name="Equation" r:id="rId5" imgW="1282700" imgH="63500" progId="Equation.DSMT4">
                  <p:embed/>
                  <p:pic>
                    <p:nvPicPr>
                      <p:cNvPr id="0" name="图片 1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097213"/>
                        <a:ext cx="3276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1042988" y="3829050"/>
          <a:ext cx="3733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7" imgW="1320800" imgH="190500" progId="Equation.DSMT4">
                  <p:embed/>
                </p:oleObj>
              </mc:Choice>
              <mc:Fallback>
                <p:oleObj name="Equation" r:id="rId7" imgW="1320800" imgH="190500" progId="Equation.DSMT4">
                  <p:embed/>
                  <p:pic>
                    <p:nvPicPr>
                      <p:cNvPr id="0" name="图片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29050"/>
                        <a:ext cx="3733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333375" y="5116513"/>
            <a:ext cx="1266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加速度</a:t>
            </a:r>
          </a:p>
        </p:txBody>
      </p:sp>
      <p:pic>
        <p:nvPicPr>
          <p:cNvPr id="16" name="Picture 21" descr="8-19-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17950"/>
            <a:ext cx="2286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4" descr="8-19-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6819" r="8710" b="4546"/>
          <a:stretch>
            <a:fillRect/>
          </a:stretch>
        </p:blipFill>
        <p:spPr bwMode="auto">
          <a:xfrm>
            <a:off x="6696075" y="1017588"/>
            <a:ext cx="2359025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4" name="Object 6"/>
          <p:cNvGraphicFramePr>
            <a:graphicFrameLocks noChangeAspect="1"/>
          </p:cNvGraphicFramePr>
          <p:nvPr/>
        </p:nvGraphicFramePr>
        <p:xfrm>
          <a:off x="838200" y="5046663"/>
          <a:ext cx="47910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11" imgW="2197100" imgH="190500" progId="Equation.DSMT4">
                  <p:embed/>
                </p:oleObj>
              </mc:Choice>
              <mc:Fallback>
                <p:oleObj name="Equation" r:id="rId11" imgW="2197100" imgH="190500" progId="Equation.DSMT4">
                  <p:embed/>
                  <p:pic>
                    <p:nvPicPr>
                      <p:cNvPr id="0" name="图片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046663"/>
                        <a:ext cx="479107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/>
          <p:nvPr/>
        </p:nvSpPr>
        <p:spPr>
          <a:xfrm>
            <a:off x="44450" y="187325"/>
            <a:ext cx="8610600" cy="8223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7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 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牵连运动为定轴转动时点的加速度合成定理</a:t>
            </a:r>
          </a:p>
        </p:txBody>
      </p:sp>
      <p:cxnSp>
        <p:nvCxnSpPr>
          <p:cNvPr id="3" name="Straight Connector 6"/>
          <p:cNvCxnSpPr/>
          <p:nvPr/>
        </p:nvCxnSpPr>
        <p:spPr>
          <a:xfrm>
            <a:off x="0" y="973138"/>
            <a:ext cx="9144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1" descr="8-19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39813"/>
            <a:ext cx="2286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39"/>
          <p:cNvGrpSpPr/>
          <p:nvPr/>
        </p:nvGrpSpPr>
        <p:grpSpPr bwMode="auto">
          <a:xfrm>
            <a:off x="304800" y="1219200"/>
            <a:ext cx="5622925" cy="1757363"/>
            <a:chOff x="230" y="1534"/>
            <a:chExt cx="3542" cy="1107"/>
          </a:xfrm>
        </p:grpSpPr>
        <p:sp>
          <p:nvSpPr>
            <p:cNvPr id="32778" name="Text Box 5"/>
            <p:cNvSpPr txBox="1">
              <a:spLocks noChangeArrowheads="1"/>
            </p:cNvSpPr>
            <p:nvPr/>
          </p:nvSpPr>
          <p:spPr bwMode="auto">
            <a:xfrm>
              <a:off x="230" y="1545"/>
              <a:ext cx="7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latin typeface="宋体" panose="02010600030101010101" pitchFamily="2" charset="-122"/>
                </a:rPr>
                <a:t>加速度</a:t>
              </a:r>
            </a:p>
          </p:txBody>
        </p:sp>
        <p:grpSp>
          <p:nvGrpSpPr>
            <p:cNvPr id="32779" name="Group 37"/>
            <p:cNvGrpSpPr/>
            <p:nvPr/>
          </p:nvGrpSpPr>
          <p:grpSpPr bwMode="auto">
            <a:xfrm>
              <a:off x="837" y="1534"/>
              <a:ext cx="2935" cy="1107"/>
              <a:chOff x="837" y="1534"/>
              <a:chExt cx="2935" cy="1107"/>
            </a:xfrm>
          </p:grpSpPr>
          <p:graphicFrame>
            <p:nvGraphicFramePr>
              <p:cNvPr id="32780" name="Object 6"/>
              <p:cNvGraphicFramePr>
                <a:graphicFrameLocks noChangeAspect="1"/>
              </p:cNvGraphicFramePr>
              <p:nvPr/>
            </p:nvGraphicFramePr>
            <p:xfrm>
              <a:off x="837" y="1534"/>
              <a:ext cx="2935" cy="11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8" r:id="rId4" imgW="1866900" imgH="584200" progId="Equation.DSMT4">
                      <p:embed/>
                    </p:oleObj>
                  </mc:Choice>
                  <mc:Fallback>
                    <p:oleObj r:id="rId4" imgW="1866900" imgH="584200" progId="Equation.DSMT4">
                      <p:embed/>
                      <p:pic>
                        <p:nvPicPr>
                          <p:cNvPr id="0" name="图片 20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7" y="1534"/>
                            <a:ext cx="2935" cy="11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781" name="Text Box 8"/>
              <p:cNvSpPr txBox="1">
                <a:spLocks noChangeArrowheads="1"/>
              </p:cNvSpPr>
              <p:nvPr/>
            </p:nvSpPr>
            <p:spPr bwMode="auto">
              <a:xfrm>
                <a:off x="1200" y="2265"/>
                <a:ext cx="237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 i="1">
                    <a:latin typeface="宋体" panose="02010600030101010101" pitchFamily="2" charset="-122"/>
                  </a:rPr>
                  <a:t> √  √ √  √    √</a:t>
                </a:r>
              </a:p>
            </p:txBody>
          </p:sp>
        </p:grpSp>
      </p:grpSp>
      <p:sp>
        <p:nvSpPr>
          <p:cNvPr id="57350" name="Text Box 9"/>
          <p:cNvSpPr txBox="1">
            <a:spLocks noChangeArrowheads="1"/>
          </p:cNvSpPr>
          <p:nvPr/>
        </p:nvSpPr>
        <p:spPr bwMode="auto">
          <a:xfrm>
            <a:off x="304800" y="3276600"/>
            <a:ext cx="197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沿  轴投影</a:t>
            </a:r>
          </a:p>
        </p:txBody>
      </p:sp>
      <p:graphicFrame>
        <p:nvGraphicFramePr>
          <p:cNvPr id="32775" name="Object 5"/>
          <p:cNvGraphicFramePr>
            <a:graphicFrameLocks noChangeAspect="1"/>
          </p:cNvGraphicFramePr>
          <p:nvPr/>
        </p:nvGraphicFramePr>
        <p:xfrm>
          <a:off x="757238" y="3338513"/>
          <a:ext cx="350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r:id="rId6" imgW="12700" imgH="12700" progId="Equation.3">
                  <p:embed/>
                </p:oleObj>
              </mc:Choice>
              <mc:Fallback>
                <p:oleObj r:id="rId6" imgW="12700" imgH="12700" progId="Equation.3">
                  <p:embed/>
                  <p:pic>
                    <p:nvPicPr>
                      <p:cNvPr id="0" name="图片 2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3338513"/>
                        <a:ext cx="3508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1304925" y="3951288"/>
          <a:ext cx="47275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r:id="rId8" imgW="1714500" imgH="76200" progId="Equation.3">
                  <p:embed/>
                </p:oleObj>
              </mc:Choice>
              <mc:Fallback>
                <p:oleObj r:id="rId8" imgW="1714500" imgH="76200" progId="Equation.3">
                  <p:embed/>
                  <p:pic>
                    <p:nvPicPr>
                      <p:cNvPr id="0" name="图片 20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3951288"/>
                        <a:ext cx="47275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1295400" y="4876800"/>
          <a:ext cx="5349875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r:id="rId10" imgW="2070100" imgH="317500" progId="Equation.3">
                  <p:embed/>
                </p:oleObj>
              </mc:Choice>
              <mc:Fallback>
                <p:oleObj r:id="rId10" imgW="2070100" imgH="317500" progId="Equation.3">
                  <p:embed/>
                  <p:pic>
                    <p:nvPicPr>
                      <p:cNvPr id="0" name="图片 20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76800"/>
                        <a:ext cx="5349875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774"/>
            <a:ext cx="9144000" cy="3037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" y="2459241"/>
            <a:ext cx="2314832" cy="525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543" y="3828278"/>
            <a:ext cx="2939786" cy="2177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214" y="3075311"/>
            <a:ext cx="2701883" cy="58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355" y="3828278"/>
            <a:ext cx="2327705" cy="7530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774"/>
            <a:ext cx="9144000" cy="3037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735" y="3495956"/>
            <a:ext cx="2492181" cy="22361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25" y="1323331"/>
            <a:ext cx="4318944" cy="1977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40" y="3576857"/>
            <a:ext cx="1180325" cy="482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767" y="3478608"/>
            <a:ext cx="3159779" cy="5811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41" y="4237780"/>
            <a:ext cx="2037060" cy="6344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1" y="4360351"/>
            <a:ext cx="1048495" cy="438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39" y="5050337"/>
            <a:ext cx="1468651" cy="5903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625" y="5902323"/>
            <a:ext cx="4401715" cy="6214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7546" y="5910893"/>
            <a:ext cx="1320145" cy="6129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235" y="5829305"/>
            <a:ext cx="1702916" cy="8147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5" y="3141663"/>
            <a:ext cx="2452688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107950" y="477580"/>
            <a:ext cx="8932863" cy="4525962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例</a:t>
            </a:r>
            <a:r>
              <a:rPr lang="en-US" altLang="zh-CN" sz="2400" dirty="0"/>
              <a:t> </a:t>
            </a:r>
            <a:r>
              <a:rPr lang="zh-CN" altLang="en-US" sz="2400" dirty="0"/>
              <a:t>为了能拿到高处的物品，需将梯子下端搁在小桌的中点上，上端靠在墙上，如图所示，若梯子重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/>
              <a:t>=100N</a:t>
            </a:r>
            <a:r>
              <a:rPr lang="zh-CN" altLang="en-US" sz="2400" dirty="0"/>
              <a:t>，长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/>
              <a:t>=4m</a:t>
            </a:r>
            <a:r>
              <a:rPr lang="zh-CN" altLang="en-US" sz="2400" dirty="0"/>
              <a:t>，重心在梯子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en-US" sz="2400" dirty="0"/>
              <a:t>的中点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/>
              <a:t>处，桌子重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/>
              <a:t>=200N</a:t>
            </a:r>
            <a:r>
              <a:rPr lang="zh-CN" altLang="en-US" sz="2400" dirty="0"/>
              <a:t>。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/>
              <a:t>两处的静摩擦系数均为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/>
              <a:t>=0.45</a:t>
            </a:r>
            <a:r>
              <a:rPr lang="zh-CN" altLang="en-US" sz="2400" dirty="0"/>
              <a:t>，桌腿与地面间的静摩擦系数为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/>
              <a:t>=0.35</a:t>
            </a:r>
            <a:r>
              <a:rPr lang="zh-CN" altLang="en-US" sz="2400" dirty="0"/>
              <a:t>，人重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dirty="0"/>
              <a:t>=600N</a:t>
            </a:r>
            <a:r>
              <a:rPr lang="zh-CN" altLang="en-US" sz="2400" dirty="0"/>
              <a:t>。试分析：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）本问题与力学中的什么内容有关？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）系统若不平衡，有哪几种可能的情况？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）人在梯子上能站稳的最高点</a:t>
            </a:r>
            <a:r>
              <a:rPr lang="en-US" altLang="zh-CN" sz="2400" dirty="0"/>
              <a:t>D</a:t>
            </a:r>
            <a:r>
              <a:rPr lang="zh-CN" altLang="en-US" sz="2400" dirty="0"/>
              <a:t>到梯子下端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/>
              <a:t>          B</a:t>
            </a:r>
            <a:r>
              <a:rPr lang="zh-CN" altLang="en-US" sz="2400" dirty="0"/>
              <a:t>端的距离是多少？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849" y="5003542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(1)  </a:t>
            </a:r>
            <a:r>
              <a:rPr lang="zh-CN" altLang="en-US" sz="2000" dirty="0">
                <a:solidFill>
                  <a:srgbClr val="0000FF"/>
                </a:solidFill>
              </a:rPr>
              <a:t>考虑摩擦的物系平衡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84" y="522030"/>
            <a:ext cx="2452688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2379" y="250309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(2) A. </a:t>
            </a:r>
            <a:r>
              <a:rPr lang="zh-CN" altLang="en-US" sz="2000" dirty="0">
                <a:solidFill>
                  <a:srgbClr val="0000FF"/>
                </a:solidFill>
              </a:rPr>
              <a:t>桌子不动，梯子沿桌面及墙面滑倒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0130" y="822838"/>
            <a:ext cx="495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B. </a:t>
            </a:r>
            <a:r>
              <a:rPr lang="zh-CN" altLang="en-US" sz="2000" dirty="0">
                <a:solidFill>
                  <a:srgbClr val="0000FF"/>
                </a:solidFill>
              </a:rPr>
              <a:t>桌子与梯子无滑动，桌腿在地面滑动，梯子沿墙面滑动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0130" y="1614369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C. </a:t>
            </a:r>
            <a:r>
              <a:rPr lang="zh-CN" altLang="en-US" sz="2000" dirty="0">
                <a:solidFill>
                  <a:srgbClr val="0000FF"/>
                </a:solidFill>
              </a:rPr>
              <a:t>桌子与梯子无滑动，桌子绕</a:t>
            </a:r>
            <a:r>
              <a:rPr lang="en-US" altLang="zh-CN" sz="2000" dirty="0">
                <a:solidFill>
                  <a:srgbClr val="0000FF"/>
                </a:solidFill>
              </a:rPr>
              <a:t>E</a:t>
            </a:r>
            <a:r>
              <a:rPr lang="zh-CN" altLang="en-US" sz="2000" dirty="0">
                <a:solidFill>
                  <a:srgbClr val="0000FF"/>
                </a:solidFill>
              </a:rPr>
              <a:t>点向右翻转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6513984" y="822838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786730" y="2944081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144264" y="822838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423189" y="2944081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44264" y="1467833"/>
            <a:ext cx="145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81084" y="252334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3189" y="3116175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1459" y="776004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5714" y="2223271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(3) </a:t>
            </a:r>
            <a:r>
              <a:rPr lang="zh-CN" altLang="en-US" sz="2000" dirty="0">
                <a:solidFill>
                  <a:srgbClr val="0000FF"/>
                </a:solidFill>
              </a:rPr>
              <a:t>假设临界状态</a:t>
            </a:r>
            <a:r>
              <a:rPr lang="en-US" altLang="zh-CN" sz="2000" dirty="0">
                <a:solidFill>
                  <a:srgbClr val="0000FF"/>
                </a:solidFill>
              </a:rPr>
              <a:t>A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52449" y="2751695"/>
          <a:ext cx="927977" cy="38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Equation" r:id="rId4" imgW="12496800" imgH="5181600" progId="Equation.DSMT4">
                  <p:embed/>
                </p:oleObj>
              </mc:Choice>
              <mc:Fallback>
                <p:oleObj name="Equation" r:id="rId4" imgW="12496800" imgH="51816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49" y="2751695"/>
                        <a:ext cx="927977" cy="38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52449" y="3360678"/>
          <a:ext cx="927977" cy="38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6" imgW="12496800" imgH="5181600" progId="Equation.DSMT4">
                  <p:embed/>
                </p:oleObj>
              </mc:Choice>
              <mc:Fallback>
                <p:oleObj name="Equation" r:id="rId6" imgW="12496800" imgH="51816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49" y="3360678"/>
                        <a:ext cx="927977" cy="38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954264" y="2729578"/>
          <a:ext cx="2387075" cy="4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8" imgW="26822400" imgH="4572000" progId="Equation.DSMT4">
                  <p:embed/>
                </p:oleObj>
              </mc:Choice>
              <mc:Fallback>
                <p:oleObj name="Equation" r:id="rId8" imgW="26822400" imgH="4572000" progId="Equation.DSMT4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4264" y="2729578"/>
                        <a:ext cx="2387075" cy="40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970740" y="3315928"/>
          <a:ext cx="10302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Equation" r:id="rId10" imgW="11582400" imgH="4572000" progId="Equation.DSMT4">
                  <p:embed/>
                </p:oleObj>
              </mc:Choice>
              <mc:Fallback>
                <p:oleObj name="Equation" r:id="rId10" imgW="11582400" imgH="45720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0740" y="3315928"/>
                        <a:ext cx="10302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954264" y="3901790"/>
          <a:ext cx="13287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Equation" r:id="rId12" imgW="14935200" imgH="4572000" progId="Equation.DSMT4">
                  <p:embed/>
                </p:oleObj>
              </mc:Choice>
              <mc:Fallback>
                <p:oleObj name="Equation" r:id="rId12" imgW="14935200" imgH="45720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54264" y="3901790"/>
                        <a:ext cx="1328737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970740" y="4487652"/>
          <a:ext cx="13287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Equation" r:id="rId14" imgW="14935200" imgH="4572000" progId="Equation.DSMT4">
                  <p:embed/>
                </p:oleObj>
              </mc:Choice>
              <mc:Fallback>
                <p:oleObj name="Equation" r:id="rId14" imgW="14935200" imgH="457200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70740" y="4487652"/>
                        <a:ext cx="1328737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20130" y="5067254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解得：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157146" y="5067254"/>
          <a:ext cx="16271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16" imgW="18288000" imgH="4572000" progId="Equation.DSMT4">
                  <p:embed/>
                </p:oleObj>
              </mc:Choice>
              <mc:Fallback>
                <p:oleObj name="Equation" r:id="rId16" imgW="18288000" imgH="4572000" progId="Equation.DSMT4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57146" y="5067254"/>
                        <a:ext cx="16271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552449" y="5692632"/>
          <a:ext cx="10429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18" imgW="14020800" imgH="5181600" progId="Equation.DSMT4">
                  <p:embed/>
                </p:oleObj>
              </mc:Choice>
              <mc:Fallback>
                <p:oleObj name="Equation" r:id="rId18" imgW="14020800" imgH="51816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2449" y="5692632"/>
                        <a:ext cx="1042988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089150" y="5683851"/>
          <a:ext cx="13557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20" imgW="15240000" imgH="3962400" progId="Equation.DSMT4">
                  <p:embed/>
                </p:oleObj>
              </mc:Choice>
              <mc:Fallback>
                <p:oleObj name="Equation" r:id="rId20" imgW="15240000" imgH="39624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89150" y="5683851"/>
                        <a:ext cx="13557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84" y="522030"/>
            <a:ext cx="2452688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2379" y="250309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(3) </a:t>
            </a:r>
            <a:r>
              <a:rPr lang="zh-CN" altLang="en-US" sz="2000" dirty="0">
                <a:solidFill>
                  <a:srgbClr val="0000FF"/>
                </a:solidFill>
              </a:rPr>
              <a:t>再研究桌子看是否滑动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6513984" y="822838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786730" y="2944081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144264" y="822838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423189" y="2944081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44264" y="1467833"/>
            <a:ext cx="145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81084" y="252334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3189" y="3116175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1459" y="776004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621" y="869397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假设地面摩擦力为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solidFill>
                  <a:srgbClr val="0000FF"/>
                </a:solidFill>
              </a:rPr>
              <a:t>，则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52449" y="2315217"/>
          <a:ext cx="927977" cy="38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4" imgW="12496800" imgH="5181600" progId="Equation.DSMT4">
                  <p:embed/>
                </p:oleObj>
              </mc:Choice>
              <mc:Fallback>
                <p:oleObj name="Equation" r:id="rId4" imgW="12496800" imgH="5181600" progId="Equation.DSMT4">
                  <p:embed/>
                  <p:pic>
                    <p:nvPicPr>
                      <p:cNvPr id="0" name="图片 41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49" y="2315217"/>
                        <a:ext cx="927977" cy="38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52449" y="1518163"/>
          <a:ext cx="927977" cy="38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6" imgW="12496800" imgH="5181600" progId="Equation.DSMT4">
                  <p:embed/>
                </p:oleObj>
              </mc:Choice>
              <mc:Fallback>
                <p:oleObj name="Equation" r:id="rId6" imgW="12496800" imgH="5181600" progId="Equation.DSMT4">
                  <p:embed/>
                  <p:pic>
                    <p:nvPicPr>
                      <p:cNvPr id="0" name="图片 41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49" y="1518163"/>
                        <a:ext cx="927977" cy="38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866101" y="1501654"/>
          <a:ext cx="26860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8" imgW="30175200" imgH="4572000" progId="Equation.DSMT4">
                  <p:embed/>
                </p:oleObj>
              </mc:Choice>
              <mc:Fallback>
                <p:oleObj name="Equation" r:id="rId8" imgW="30175200" imgH="4572000" progId="Equation.DSMT4">
                  <p:embed/>
                  <p:pic>
                    <p:nvPicPr>
                      <p:cNvPr id="0" name="图片 412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6101" y="1501654"/>
                        <a:ext cx="268605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829359" y="2301615"/>
          <a:ext cx="3225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10" imgW="36271200" imgH="4572000" progId="Equation.DSMT4">
                  <p:embed/>
                </p:oleObj>
              </mc:Choice>
              <mc:Fallback>
                <p:oleObj name="Equation" r:id="rId10" imgW="36271200" imgH="4572000" progId="Equation.DSMT4">
                  <p:embed/>
                  <p:pic>
                    <p:nvPicPr>
                      <p:cNvPr id="0" name="图片 41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29359" y="2301615"/>
                        <a:ext cx="3225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31387" y="3068549"/>
          <a:ext cx="4013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Equation" r:id="rId12" imgW="45110400" imgH="4572000" progId="Equation.DSMT4">
                  <p:embed/>
                </p:oleObj>
              </mc:Choice>
              <mc:Fallback>
                <p:oleObj name="Equation" r:id="rId12" imgW="45110400" imgH="4572000" progId="Equation.DSMT4">
                  <p:embed/>
                  <p:pic>
                    <p:nvPicPr>
                      <p:cNvPr id="0" name="图片 41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1387" y="3068549"/>
                        <a:ext cx="4013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69287" y="3848916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桌子不会滑动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84" y="522030"/>
            <a:ext cx="2452688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2379" y="250309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(3) </a:t>
            </a:r>
            <a:r>
              <a:rPr lang="zh-CN" altLang="en-US" sz="2000" dirty="0">
                <a:solidFill>
                  <a:srgbClr val="0000FF"/>
                </a:solidFill>
              </a:rPr>
              <a:t>最后看桌子是否会翻倒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6513984" y="822838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786730" y="2944081"/>
            <a:ext cx="63645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144264" y="822838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423189" y="2944081"/>
            <a:ext cx="12357" cy="713519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44264" y="1467833"/>
            <a:ext cx="145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81084" y="252334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23189" y="3116175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1459" y="776004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621" y="869397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思路一：令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5035" y="1536357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使得桌子翻倒的主动力矩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865437" y="863600"/>
          <a:ext cx="8953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4" imgW="10058400" imgH="4572000" progId="Equation.DSMT4">
                  <p:embed/>
                </p:oleObj>
              </mc:Choice>
              <mc:Fallback>
                <p:oleObj name="Equation" r:id="rId4" imgW="10058400" imgH="4572000" progId="Equation.DSMT4">
                  <p:embed/>
                  <p:pic>
                    <p:nvPicPr>
                      <p:cNvPr id="0" name="图片 51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5437" y="863600"/>
                        <a:ext cx="89535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476911" y="2119055"/>
          <a:ext cx="2170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6" imgW="24384000" imgH="4572000" progId="Equation.DSMT4">
                  <p:embed/>
                </p:oleObj>
              </mc:Choice>
              <mc:Fallback>
                <p:oleObj name="Equation" r:id="rId6" imgW="24384000" imgH="4572000" progId="Equation.DSMT4">
                  <p:embed/>
                  <p:pic>
                    <p:nvPicPr>
                      <p:cNvPr id="0" name="图片 51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6911" y="2119055"/>
                        <a:ext cx="2170113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11621" y="2709758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使得桌子不翻倒的平衡力矩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055688" y="3303588"/>
          <a:ext cx="30114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8" imgW="33832800" imgH="4572000" progId="Equation.DSMT4">
                  <p:embed/>
                </p:oleObj>
              </mc:Choice>
              <mc:Fallback>
                <p:oleObj name="Equation" r:id="rId8" imgW="33832800" imgH="4572000" progId="Equation.DSMT4">
                  <p:embed/>
                  <p:pic>
                    <p:nvPicPr>
                      <p:cNvPr id="0" name="图片 51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5688" y="3303588"/>
                        <a:ext cx="3011487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473404" y="3972980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所以不会翻倒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73404" y="4943007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思路二：直接通过平衡求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462462" y="4959350"/>
          <a:ext cx="4603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10" imgW="5181600" imgH="4572000" progId="Equation.DSMT4">
                  <p:embed/>
                </p:oleObj>
              </mc:Choice>
              <mc:Fallback>
                <p:oleObj name="Equation" r:id="rId10" imgW="5181600" imgH="4572000" progId="Equation.DSMT4">
                  <p:embed/>
                  <p:pic>
                    <p:nvPicPr>
                      <p:cNvPr id="0" name="图片 513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2462" y="4959350"/>
                        <a:ext cx="4603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例</a:t>
            </a:r>
            <a:r>
              <a:rPr lang="en-US" altLang="zh-CN" sz="2400" dirty="0"/>
              <a:t>1 </a:t>
            </a:r>
            <a:r>
              <a:rPr lang="zh-CN" altLang="en-US" sz="2400" dirty="0"/>
              <a:t>图示正方形边长为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/>
              <a:t>，其上分别作用四个力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/>
              <a:t>，其中各力大小之间的关系为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/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/>
              <a:t> 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dirty="0"/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/>
              <a:t> 。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）此力系对</a:t>
            </a:r>
            <a:r>
              <a:rPr lang="en-US" altLang="zh-CN" sz="2400" dirty="0"/>
              <a:t>OA</a:t>
            </a:r>
            <a:r>
              <a:rPr lang="zh-CN" altLang="en-US" sz="2400" dirty="0"/>
              <a:t>轴之矩的大小为（    ）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）若此力系可简化为一个力，则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/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/>
              <a:t>的关系（    ）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/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，此力系</a:t>
            </a:r>
            <a:r>
              <a:rPr lang="zh-CN" altLang="en-US" sz="2400" dirty="0"/>
              <a:t>简化为一力螺</a:t>
            </a:r>
            <a:endParaRPr lang="en-US" altLang="zh-CN" sz="2400" dirty="0"/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sz="2400" dirty="0"/>
              <a:t>旋，则其中的力偶矩大小为（    ）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zh-CN" altLang="en-US" sz="2400" dirty="0"/>
          </a:p>
        </p:txBody>
      </p:sp>
      <p:pic>
        <p:nvPicPr>
          <p:cNvPr id="1434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3479800"/>
            <a:ext cx="2989263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87" y="654222"/>
            <a:ext cx="2989263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3" y="1337299"/>
            <a:ext cx="5180849" cy="648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15" y="2226998"/>
            <a:ext cx="1924050" cy="438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9935" y="744453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(1)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0" y="2725308"/>
            <a:ext cx="4114800" cy="75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845" y="3661109"/>
            <a:ext cx="217170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13038"/>
            <a:ext cx="7886700" cy="58639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5. </a:t>
            </a:r>
            <a:r>
              <a:rPr lang="zh-CN" altLang="en-US" dirty="0"/>
              <a:t>空间力系平衡（掌握）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6. </a:t>
            </a:r>
            <a:r>
              <a:rPr lang="zh-CN" altLang="en-US" dirty="0"/>
              <a:t>重心（重点掌握）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概念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实验测试方法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组合法</a:t>
            </a:r>
            <a:r>
              <a:rPr lang="en-US" altLang="zh-CN" dirty="0"/>
              <a:t>/</a:t>
            </a:r>
            <a:r>
              <a:rPr lang="zh-CN" altLang="en-US" dirty="0"/>
              <a:t>负面积法  （注意对称性、坐标轴定义）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87" y="654222"/>
            <a:ext cx="2989263" cy="266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09935" y="744453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(2)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72" y="511120"/>
            <a:ext cx="3867150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71" y="1514725"/>
            <a:ext cx="1638300" cy="676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71" y="2429376"/>
            <a:ext cx="3886200" cy="723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903" y="3318047"/>
            <a:ext cx="1790700" cy="5524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9935" y="4398927"/>
            <a:ext cx="49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(3)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00" y="4279955"/>
            <a:ext cx="1381125" cy="571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2253" y="4263862"/>
            <a:ext cx="4019550" cy="6000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32" y="5102945"/>
            <a:ext cx="61722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232" y="529239"/>
            <a:ext cx="7772400" cy="673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第四章 摩擦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2232" y="1351008"/>
            <a:ext cx="6858000" cy="1655762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滑动摩擦的基本概念（了解）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摩擦角和自锁（掌握）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sp>
        <p:nvSpPr>
          <p:cNvPr id="6" name="副标题 2"/>
          <p:cNvSpPr txBox="1"/>
          <p:nvPr/>
        </p:nvSpPr>
        <p:spPr>
          <a:xfrm>
            <a:off x="562232" y="2852374"/>
            <a:ext cx="83387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zh-CN" altLang="en-US" dirty="0"/>
              <a:t>考虑摩擦的平衡（重点掌握）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基本结题方法：假设状态、分情况讨论</a:t>
            </a:r>
            <a:endParaRPr lang="en-US" altLang="zh-CN" dirty="0"/>
          </a:p>
        </p:txBody>
      </p:sp>
      <p:sp>
        <p:nvSpPr>
          <p:cNvPr id="7" name="副标题 2"/>
          <p:cNvSpPr txBox="1"/>
          <p:nvPr/>
        </p:nvSpPr>
        <p:spPr>
          <a:xfrm>
            <a:off x="603422" y="4158071"/>
            <a:ext cx="83387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dirty="0"/>
              <a:t>4.  </a:t>
            </a:r>
            <a:r>
              <a:rPr lang="zh-CN" altLang="en-US" dirty="0"/>
              <a:t>滚动摩阻（了解）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232" y="529239"/>
            <a:ext cx="7772400" cy="673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第五章 点的运动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2232" y="1351008"/>
            <a:ext cx="6858000" cy="1655762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矢量法描述点的运动（了解）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直角坐标法描述点的运动（了解）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sp>
        <p:nvSpPr>
          <p:cNvPr id="6" name="副标题 2"/>
          <p:cNvSpPr txBox="1"/>
          <p:nvPr/>
        </p:nvSpPr>
        <p:spPr>
          <a:xfrm>
            <a:off x="562232" y="2852374"/>
            <a:ext cx="83387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zh-CN" altLang="en-US" dirty="0"/>
              <a:t>自然法描述点的运动（掌握）</a:t>
            </a:r>
            <a:endParaRPr lang="en-US" altLang="zh-CN" dirty="0"/>
          </a:p>
        </p:txBody>
      </p:sp>
      <p:sp>
        <p:nvSpPr>
          <p:cNvPr id="7" name="副标题 2"/>
          <p:cNvSpPr txBox="1"/>
          <p:nvPr/>
        </p:nvSpPr>
        <p:spPr>
          <a:xfrm>
            <a:off x="1070918" y="3680254"/>
            <a:ext cx="7830066" cy="2477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/>
              <a:t>自然法描述点的运动方程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自然法描述点的速度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自然法描述点的加速度（切向加速度、法向加速度）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                </a:t>
            </a:r>
            <a:r>
              <a:rPr lang="zh-CN" altLang="en-US" dirty="0"/>
              <a:t>（需记结论，推导过程只需要理解即可）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232" y="529239"/>
            <a:ext cx="7772400" cy="673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第六章 刚体的简单运动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2231" y="1351008"/>
            <a:ext cx="8136925" cy="165576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平动（了解）：平动的识别、速度和加速度各点一致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刚体的定轴转动（掌握）</a:t>
            </a:r>
            <a:endParaRPr lang="en-US" altLang="zh-CN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sp>
        <p:nvSpPr>
          <p:cNvPr id="6" name="副标题 2"/>
          <p:cNvSpPr txBox="1"/>
          <p:nvPr/>
        </p:nvSpPr>
        <p:spPr>
          <a:xfrm>
            <a:off x="1031788" y="2761758"/>
            <a:ext cx="8338752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/>
              <a:t>描述刚体运动：转角、角速度、角加速度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描述刚体上点的运动：速度、加速度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矢量表示刚体运动的角速度、角加速度、点的速度和加速度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2232" y="529239"/>
            <a:ext cx="7772400" cy="673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第七章 点的合成运动（重点掌握）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2232" y="1507526"/>
            <a:ext cx="8136925" cy="5412257"/>
          </a:xfrm>
        </p:spPr>
        <p:txBody>
          <a:bodyPr>
            <a:normAutofit fontScale="92500"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dirty="0"/>
              <a:t>运动学分析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动点（必须是一个确定的点）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动系（动点相对于动系一般有相对运动，牵连运动方便分析）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绝对运动：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相对运动：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牵连运动：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       分析技巧：分析每种运动的时候一定是“独立”地去看问题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1573" y="362467"/>
            <a:ext cx="8136925" cy="54122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2.   </a:t>
            </a:r>
            <a:r>
              <a:rPr lang="zh-CN" altLang="en-US" dirty="0"/>
              <a:t>速度分析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82" y="1097649"/>
            <a:ext cx="1933845" cy="609685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917482" y="1707334"/>
            <a:ext cx="990600" cy="1223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大小</a:t>
            </a:r>
            <a:endParaRPr lang="en-US" altLang="zh-CN" sz="2600" dirty="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方向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5971395" y="1707334"/>
            <a:ext cx="990600" cy="6311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图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917482" y="3406213"/>
            <a:ext cx="7946432" cy="12926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速度分析是点的合成运动分析的基础，即使题目没有要求也必须要做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1573" y="362467"/>
            <a:ext cx="8136925" cy="541225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3.   </a:t>
            </a:r>
            <a:r>
              <a:rPr lang="zh-CN" altLang="en-US" dirty="0"/>
              <a:t>加速度分析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/>
              <a:t>       </a:t>
            </a:r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73318" y="937543"/>
            <a:ext cx="5948757" cy="6311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首先分析牵连运动是哪种运动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426819" y="1841024"/>
            <a:ext cx="2876554" cy="6924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牵连运动是平动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4764041" y="1841024"/>
            <a:ext cx="3646792" cy="6924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牵连运动是定轴转动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1" y="2580508"/>
            <a:ext cx="1759275" cy="516194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302492" y="3096702"/>
            <a:ext cx="990600" cy="1223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大小</a:t>
            </a:r>
            <a:endParaRPr lang="en-US" altLang="zh-CN" sz="2600" dirty="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方向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32" y="2515596"/>
            <a:ext cx="2629267" cy="581106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385495" y="3047298"/>
            <a:ext cx="990600" cy="1223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大小</a:t>
            </a:r>
            <a:endParaRPr lang="en-US" altLang="zh-CN" sz="2600" dirty="0">
              <a:latin typeface="Palatino Linotype" panose="020405020505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方向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505588" y="4707393"/>
            <a:ext cx="5948757" cy="6924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Palatino Linotype" panose="02040502050505030304" pitchFamily="18" charset="0"/>
              </a:rPr>
              <a:t>求解：投影法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/>
          <p:nvPr/>
        </p:nvSpPr>
        <p:spPr>
          <a:xfrm>
            <a:off x="44450" y="187325"/>
            <a:ext cx="8610600" cy="8223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§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7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en-US" altLang="zh-CN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4 </a:t>
            </a:r>
            <a:r>
              <a:rPr lang="zh-CN" altLang="en-US" sz="3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牵连运动为定轴转动时点的加速度合成定理</a:t>
            </a:r>
          </a:p>
        </p:txBody>
      </p:sp>
      <p:cxnSp>
        <p:nvCxnSpPr>
          <p:cNvPr id="3" name="Straight Connector 6"/>
          <p:cNvCxnSpPr/>
          <p:nvPr/>
        </p:nvCxnSpPr>
        <p:spPr>
          <a:xfrm>
            <a:off x="0" y="973138"/>
            <a:ext cx="9144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56350"/>
            <a:ext cx="56197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6CB54E-DB60-4FAB-88F3-A34617B8673C}" type="slidenum">
              <a:rPr lang="en-US" altLang="zh-CN" sz="1200" smtClean="0">
                <a:solidFill>
                  <a:srgbClr val="595959"/>
                </a:solidFill>
                <a:latin typeface="Century Gothic" panose="020B0502020202020204" pitchFamily="34" charset="0"/>
              </a:rPr>
              <a:t>9</a:t>
            </a:fld>
            <a:endParaRPr lang="en-US" altLang="zh-CN" sz="120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98425" y="1009650"/>
            <a:ext cx="8920163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</a:rPr>
              <a:t>: </a:t>
            </a:r>
            <a:r>
              <a:rPr lang="zh-CN" altLang="en-US" sz="2800" b="1">
                <a:latin typeface="Times New Roman" panose="02020603050405020304" pitchFamily="18" charset="0"/>
              </a:rPr>
              <a:t>如图所示凸轮机构中，凸轮以匀角速度</a:t>
            </a:r>
            <a:r>
              <a:rPr lang="en-US" altLang="zh-CN" sz="2800" b="1">
                <a:latin typeface="Times New Roman" panose="02020603050405020304" pitchFamily="18" charset="0"/>
              </a:rPr>
              <a:t>ω</a:t>
            </a:r>
            <a:r>
              <a:rPr lang="zh-CN" altLang="en-US" sz="2800" b="1">
                <a:latin typeface="Times New Roman" panose="02020603050405020304" pitchFamily="18" charset="0"/>
              </a:rPr>
              <a:t>绕水平</a:t>
            </a:r>
            <a:r>
              <a:rPr lang="en-US" altLang="zh-CN" sz="2800" b="1" i="1">
                <a:latin typeface="Times New Roman" panose="02020603050405020304" pitchFamily="18" charset="0"/>
              </a:rPr>
              <a:t>O</a:t>
            </a:r>
            <a:r>
              <a:rPr lang="zh-CN" altLang="en-US" sz="2800" b="1">
                <a:latin typeface="Times New Roman" panose="02020603050405020304" pitchFamily="18" charset="0"/>
              </a:rPr>
              <a:t>轴转动，带动直杆</a:t>
            </a:r>
            <a:r>
              <a:rPr lang="en-US" altLang="zh-CN" sz="2800" b="1" i="1">
                <a:latin typeface="Times New Roman" panose="02020603050405020304" pitchFamily="18" charset="0"/>
              </a:rPr>
              <a:t>AB</a:t>
            </a:r>
            <a:r>
              <a:rPr lang="zh-CN" altLang="en-US" sz="2800" b="1">
                <a:latin typeface="Times New Roman" panose="02020603050405020304" pitchFamily="18" charset="0"/>
              </a:rPr>
              <a:t>沿铅直线上、下运动，且</a:t>
            </a:r>
            <a:r>
              <a:rPr lang="en-US" altLang="zh-CN" sz="2800" b="1" i="1">
                <a:latin typeface="Times New Roman" panose="02020603050405020304" pitchFamily="18" charset="0"/>
              </a:rPr>
              <a:t>O</a:t>
            </a:r>
            <a:r>
              <a:rPr lang="zh-CN" altLang="en-US" sz="2800" b="1" i="1"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 i="1"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</a:rPr>
              <a:t>共线。凸轮上与点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latin typeface="Times New Roman" panose="02020603050405020304" pitchFamily="18" charset="0"/>
              </a:rPr>
              <a:t>接触的点为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latin typeface="Times New Roman" panose="02020603050405020304" pitchFamily="18" charset="0"/>
              </a:rPr>
              <a:t>，图示瞬时凸轮上点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800" b="1" baseline="30000">
                <a:latin typeface="Times New Roman" panose="02020603050405020304" pitchFamily="18" charset="0"/>
              </a:rPr>
              <a:t>`</a:t>
            </a:r>
            <a:r>
              <a:rPr lang="zh-CN" altLang="en-US" sz="2800" b="1">
                <a:latin typeface="Times New Roman" panose="02020603050405020304" pitchFamily="18" charset="0"/>
              </a:rPr>
              <a:t>曲率半径为</a:t>
            </a:r>
            <a:r>
              <a:rPr lang="en-US" altLang="zh-CN" sz="2800" b="1" i="1">
                <a:latin typeface="Times New Roman" panose="02020603050405020304" pitchFamily="18" charset="0"/>
              </a:rPr>
              <a:t>ρ</a:t>
            </a:r>
            <a:r>
              <a:rPr lang="en-US" altLang="zh-CN" sz="2800" b="1" i="1" baseline="-30000"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</a:rPr>
              <a:t>，点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800" b="1" i="1" baseline="30000">
                <a:latin typeface="Times New Roman" panose="02020603050405020304" pitchFamily="18" charset="0"/>
              </a:rPr>
              <a:t>`</a:t>
            </a:r>
            <a:r>
              <a:rPr lang="zh-CN" altLang="en-US" sz="2800" b="1">
                <a:latin typeface="Times New Roman" panose="02020603050405020304" pitchFamily="18" charset="0"/>
              </a:rPr>
              <a:t>的法线与</a:t>
            </a:r>
            <a:r>
              <a:rPr lang="en-US" altLang="zh-CN" sz="2800" b="1" i="1">
                <a:latin typeface="Times New Roman" panose="02020603050405020304" pitchFamily="18" charset="0"/>
              </a:rPr>
              <a:t>OA</a:t>
            </a:r>
            <a:r>
              <a:rPr lang="zh-CN" altLang="en-US" sz="2800" b="1">
                <a:latin typeface="Times New Roman" panose="02020603050405020304" pitchFamily="18" charset="0"/>
              </a:rPr>
              <a:t>夹角为</a:t>
            </a:r>
            <a:r>
              <a:rPr lang="en-US" altLang="zh-CN" sz="2800" b="1" i="1">
                <a:latin typeface="Times New Roman" panose="02020603050405020304" pitchFamily="18" charset="0"/>
              </a:rPr>
              <a:t>θ</a:t>
            </a:r>
            <a:r>
              <a:rPr lang="zh-CN" altLang="en-US" sz="2800" b="1" i="1">
                <a:latin typeface="Times New Roman" panose="02020603050405020304" pitchFamily="18" charset="0"/>
              </a:rPr>
              <a:t>，</a:t>
            </a:r>
            <a:r>
              <a:rPr lang="en-US" altLang="zh-CN" sz="2800" b="1" i="1">
                <a:latin typeface="Times New Roman" panose="02020603050405020304" pitchFamily="18" charset="0"/>
              </a:rPr>
              <a:t>OA=l</a:t>
            </a:r>
            <a:r>
              <a:rPr lang="zh-CN" altLang="en-US" sz="2800" b="1">
                <a:latin typeface="Times New Roman" panose="02020603050405020304" pitchFamily="18" charset="0"/>
              </a:rPr>
              <a:t>。</a:t>
            </a:r>
            <a:endParaRPr lang="zh-CN" altLang="en-US" sz="2800" b="1" i="1">
              <a:latin typeface="Times New Roman" panose="02020603050405020304" pitchFamily="18" charset="0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77788" y="3125788"/>
            <a:ext cx="5300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求：该瞬时</a:t>
            </a:r>
            <a:r>
              <a:rPr lang="en-US" altLang="zh-CN" sz="2800" b="1" i="1">
                <a:latin typeface="Times New Roman" panose="02020603050405020304" pitchFamily="18" charset="0"/>
              </a:rPr>
              <a:t>AB</a:t>
            </a:r>
            <a:r>
              <a:rPr lang="zh-CN" altLang="en-US" sz="2800" b="1">
                <a:latin typeface="Times New Roman" panose="02020603050405020304" pitchFamily="18" charset="0"/>
              </a:rPr>
              <a:t>的速度及加速度。</a:t>
            </a:r>
          </a:p>
        </p:txBody>
      </p:sp>
      <p:pic>
        <p:nvPicPr>
          <p:cNvPr id="30727" name="Picture 14" descr="8-19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6819" r="8710" b="4546"/>
          <a:stretch>
            <a:fillRect/>
          </a:stretch>
        </p:blipFill>
        <p:spPr bwMode="auto">
          <a:xfrm>
            <a:off x="6451600" y="3227388"/>
            <a:ext cx="2654300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8750" y="3838575"/>
            <a:ext cx="6400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解：动点（</a:t>
            </a: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杆上），动系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凸轮</a:t>
            </a: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7325" y="4502150"/>
            <a:ext cx="58054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绝对运动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直线运动（</a:t>
            </a: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AB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相对运动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曲线运动（凸轮外边缘）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牵连运动 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定轴转动（</a:t>
            </a: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轴）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931</Words>
  <Application>Microsoft Office PowerPoint</Application>
  <PresentationFormat>全屏显示(4:3)</PresentationFormat>
  <Paragraphs>110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黑体</vt:lpstr>
      <vt:lpstr>宋体</vt:lpstr>
      <vt:lpstr>Arial</vt:lpstr>
      <vt:lpstr>Calibri</vt:lpstr>
      <vt:lpstr>Calibri Light</vt:lpstr>
      <vt:lpstr>Century Gothic</vt:lpstr>
      <vt:lpstr>Palatino Linotype</vt:lpstr>
      <vt:lpstr>Times New Roman</vt:lpstr>
      <vt:lpstr>Office 主题</vt:lpstr>
      <vt:lpstr>Equation.DSMT4</vt:lpstr>
      <vt:lpstr>Equation</vt:lpstr>
      <vt:lpstr>Equation.3</vt:lpstr>
      <vt:lpstr>第三章 空间力系</vt:lpstr>
      <vt:lpstr>PowerPoint 演示文稿</vt:lpstr>
      <vt:lpstr>第四章 摩擦</vt:lpstr>
      <vt:lpstr>第五章 点的运动</vt:lpstr>
      <vt:lpstr>第六章 刚体的简单运动</vt:lpstr>
      <vt:lpstr>第七章 点的合成运动（重点掌握）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空间力系</dc:title>
  <dc:creator>Administrator</dc:creator>
  <cp:lastModifiedBy>何不庸</cp:lastModifiedBy>
  <cp:revision>23</cp:revision>
  <dcterms:created xsi:type="dcterms:W3CDTF">2020-04-22T01:06:00Z</dcterms:created>
  <dcterms:modified xsi:type="dcterms:W3CDTF">2020-04-25T07:16:46Z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